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8" r:id="rId6"/>
    <p:sldId id="260" r:id="rId7"/>
    <p:sldId id="285" r:id="rId8"/>
    <p:sldId id="264" r:id="rId9"/>
    <p:sldId id="279" r:id="rId10"/>
    <p:sldId id="284" r:id="rId11"/>
    <p:sldId id="266" r:id="rId12"/>
    <p:sldId id="283" r:id="rId13"/>
    <p:sldId id="270" r:id="rId14"/>
    <p:sldId id="271" r:id="rId15"/>
    <p:sldId id="277" r:id="rId16"/>
    <p:sldId id="272" r:id="rId17"/>
    <p:sldId id="280" r:id="rId18"/>
    <p:sldId id="267" r:id="rId19"/>
    <p:sldId id="281" r:id="rId20"/>
    <p:sldId id="265" r:id="rId21"/>
    <p:sldId id="282" r:id="rId22"/>
    <p:sldId id="273" r:id="rId23"/>
    <p:sldId id="275" r:id="rId24"/>
    <p:sldId id="276" r:id="rId25"/>
  </p:sldIdLst>
  <p:sldSz cx="9144000" cy="5143500" type="screen16x9"/>
  <p:notesSz cx="6858000" cy="9144000"/>
  <p:embeddedFontLst>
    <p:embeddedFont>
      <p:font typeface="Lato" panose="020B0604020202020204" charset="-18"/>
      <p:regular r:id="rId27"/>
      <p:bold r:id="rId28"/>
      <p:italic r:id="rId29"/>
      <p:boldItalic r:id="rId30"/>
    </p:embeddedFont>
    <p:embeddedFont>
      <p:font typeface="Montserrat" panose="020B0604020202020204" charset="-18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zekas Dominik" initials="FD" lastIdx="1" clrIdx="0">
    <p:extLst>
      <p:ext uri="{19B8F6BF-5375-455C-9EA6-DF929625EA0E}">
        <p15:presenceInfo xmlns:p15="http://schemas.microsoft.com/office/powerpoint/2012/main" userId="S-1-5-21-2604211897-728469581-1642377047-12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4T12:46:41.02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299dda79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a299dda79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299dda79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299dda79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299dda79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299dda79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884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299dda7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299dda7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299dda7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299dda7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08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13a0294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c13a0294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6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c14da50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c14da50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c13a0294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c13a0294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c13a029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c13a029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c13a0294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c13a0294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13a0294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c13a0294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76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c13a0294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c13a0294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299dda79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299dda79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i="1" u="sng" dirty="0"/>
              <a:t>DotNyetWork</a:t>
            </a:r>
            <a:endParaRPr b="1" i="1" u="sng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66550" y="39772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 nyet to network issues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38236B-4322-4AF5-BFB2-D6C457A3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ETHERCHANNEL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4E89C4-7CB8-49C5-A18C-9B8CA45FE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F20ACC2-0D44-4EDB-8FD4-132FD8D5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2" y="1457342"/>
            <a:ext cx="3894157" cy="2682472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61577631-1D3D-491B-80F9-3349C3899A19}"/>
              </a:ext>
            </a:extLst>
          </p:cNvPr>
          <p:cNvSpPr/>
          <p:nvPr/>
        </p:nvSpPr>
        <p:spPr>
          <a:xfrm>
            <a:off x="4630822" y="138269"/>
            <a:ext cx="3962400" cy="1888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DEE8D985-2FAD-43ED-BCD0-F1717190A9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22" y="188409"/>
            <a:ext cx="3962400" cy="183845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BC064966-3369-44AB-AC6D-C9E3B49CA332}"/>
              </a:ext>
            </a:extLst>
          </p:cNvPr>
          <p:cNvSpPr/>
          <p:nvPr/>
        </p:nvSpPr>
        <p:spPr>
          <a:xfrm>
            <a:off x="4368430" y="2441104"/>
            <a:ext cx="4605924" cy="1623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D27A6B9B-8099-4A91-AE89-5AC04BEE5D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30" y="2441104"/>
            <a:ext cx="4605925" cy="16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ETHERCHANNEL</a:t>
            </a:r>
            <a:endParaRPr b="1" dirty="0"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1049080" y="290623"/>
            <a:ext cx="2473842" cy="2027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>
              <a:buNone/>
            </a:pPr>
            <a:r>
              <a:rPr lang="hu-HU" u="sng" dirty="0"/>
              <a:t>Előnyei:</a:t>
            </a:r>
            <a:endParaRPr lang="hu-HU" dirty="0"/>
          </a:p>
          <a:p>
            <a:pPr lvl="0"/>
            <a:r>
              <a:rPr lang="hu-HU" dirty="0"/>
              <a:t>Nagyobb sávszélesség</a:t>
            </a:r>
          </a:p>
          <a:p>
            <a:pPr lvl="0"/>
            <a:r>
              <a:rPr lang="hu-HU" dirty="0"/>
              <a:t>Redundancia</a:t>
            </a:r>
          </a:p>
          <a:p>
            <a:pPr lvl="0"/>
            <a:r>
              <a:rPr lang="hu-HU" dirty="0"/>
              <a:t>STP kompatibilis</a:t>
            </a:r>
          </a:p>
          <a:p>
            <a:pPr lvl="0"/>
            <a:r>
              <a:rPr lang="hu-HU" dirty="0"/>
              <a:t>Skálázható</a:t>
            </a:r>
          </a:p>
          <a:p>
            <a:pPr lvl="0"/>
            <a:r>
              <a:rPr lang="hu-HU" dirty="0"/>
              <a:t>Hatékonyabb erőforrás-kihasználás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" name="Google Shape;205;p23" title="EtherChannel-Summa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053" y="850800"/>
            <a:ext cx="4945019" cy="226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5B0D86C7-1BA1-4B76-9295-963C1110ECC4}"/>
              </a:ext>
            </a:extLst>
          </p:cNvPr>
          <p:cNvSpPr txBox="1"/>
          <p:nvPr/>
        </p:nvSpPr>
        <p:spPr>
          <a:xfrm>
            <a:off x="7721600" y="393750"/>
            <a:ext cx="14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30F8D374-1220-45D7-BBBC-2BA2B9211202}"/>
              </a:ext>
            </a:extLst>
          </p:cNvPr>
          <p:cNvSpPr/>
          <p:nvPr/>
        </p:nvSpPr>
        <p:spPr>
          <a:xfrm>
            <a:off x="1247553" y="393750"/>
            <a:ext cx="2143828" cy="18178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6454E43-415E-42AA-A16E-7859ADB82A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6" y="2418966"/>
            <a:ext cx="3556485" cy="2559434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C297E05-90BC-4109-B63B-C5C0D27D3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053" y="3202786"/>
            <a:ext cx="5182049" cy="1775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796033-7127-4202-B755-2A309EE2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HSRP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371FEC5-1D79-4C5C-9017-63EB65329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D921BDE-B3B2-4B07-B111-D3FA2988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646" y="263900"/>
            <a:ext cx="6005080" cy="297205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13C4D8D-6B35-4076-A2E6-638CF74E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3" y="3365808"/>
            <a:ext cx="6683319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4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728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DINAMIKUS FORGALOMIRÁNYÍTÁS</a:t>
            </a:r>
            <a:endParaRPr b="1"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6" name="Google Shape;236;p27" title="OSPF-ip-protoco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52" y="2333335"/>
            <a:ext cx="3451948" cy="28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 title="ospf-ipv6-protocol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9504"/>
            <a:ext cx="3677445" cy="2832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88559A2-C1B2-4349-85C1-4EE00F0B02E1}"/>
              </a:ext>
            </a:extLst>
          </p:cNvPr>
          <p:cNvSpPr txBox="1"/>
          <p:nvPr/>
        </p:nvSpPr>
        <p:spPr>
          <a:xfrm>
            <a:off x="8173156" y="421021"/>
            <a:ext cx="104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5E8C032-CE03-41F0-A977-7ACF9A82E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289" y="487680"/>
            <a:ext cx="5877322" cy="1821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hu-HU" b="1" dirty="0"/>
              <a:t>DINAMIKUS FORGALOMIRÁNYÍTÁS</a:t>
            </a:r>
            <a:endParaRPr b="1"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4" name="Google Shape;244;p28" title="ip-ospf-data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7" y="1567550"/>
            <a:ext cx="4786875" cy="21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 title="ipv6-ospf-data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852" y="1307850"/>
            <a:ext cx="3509144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E664F86-C88D-4E48-AA6D-B1EB6A2999F3}"/>
              </a:ext>
            </a:extLst>
          </p:cNvPr>
          <p:cNvSpPr txBox="1"/>
          <p:nvPr/>
        </p:nvSpPr>
        <p:spPr>
          <a:xfrm>
            <a:off x="8336400" y="393750"/>
            <a:ext cx="965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B0A95C-25B1-4FC5-A3FC-139AF3F4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NAT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99785AC-FE95-4615-AD2D-9FFBCC148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1180" y="1567550"/>
            <a:ext cx="2792820" cy="2911200"/>
          </a:xfrm>
        </p:spPr>
        <p:txBody>
          <a:bodyPr/>
          <a:lstStyle/>
          <a:p>
            <a:pPr marL="146050" indent="0">
              <a:buNone/>
            </a:pPr>
            <a:r>
              <a:rPr lang="hu-HU" u="sng" dirty="0"/>
              <a:t>Előnyei:</a:t>
            </a:r>
            <a:endParaRPr lang="hu-HU" dirty="0"/>
          </a:p>
          <a:p>
            <a:pPr lvl="0"/>
            <a:r>
              <a:rPr lang="hu-HU" dirty="0"/>
              <a:t>IPv4 címmegtakarítás</a:t>
            </a:r>
          </a:p>
          <a:p>
            <a:pPr lvl="0"/>
            <a:r>
              <a:rPr lang="hu-HU" dirty="0"/>
              <a:t>Alap biztonság</a:t>
            </a:r>
          </a:p>
          <a:p>
            <a:pPr lvl="0"/>
            <a:r>
              <a:rPr lang="hu-HU" dirty="0"/>
              <a:t>Egyszerű belső címzés</a:t>
            </a:r>
          </a:p>
          <a:p>
            <a:pPr lvl="0"/>
            <a:r>
              <a:rPr lang="hu-HU" dirty="0"/>
              <a:t>Függetlenség az internetszolgáltatótól</a:t>
            </a:r>
          </a:p>
          <a:p>
            <a:pPr lvl="0"/>
            <a:r>
              <a:rPr lang="hu-HU" dirty="0"/>
              <a:t>Széles körben támogatott</a:t>
            </a:r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21DDE84-E699-4195-B0DA-9C8FC4C62C27}"/>
              </a:ext>
            </a:extLst>
          </p:cNvPr>
          <p:cNvSpPr txBox="1"/>
          <p:nvPr/>
        </p:nvSpPr>
        <p:spPr>
          <a:xfrm>
            <a:off x="8222512" y="54580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F17BD5C-B9C4-4405-A49E-764A70447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8" y="1672374"/>
            <a:ext cx="5959356" cy="2918713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E4A1781F-B157-4532-AF9C-88EAB5015C1A}"/>
              </a:ext>
            </a:extLst>
          </p:cNvPr>
          <p:cNvSpPr/>
          <p:nvPr/>
        </p:nvSpPr>
        <p:spPr>
          <a:xfrm>
            <a:off x="6478772" y="1672374"/>
            <a:ext cx="2438161" cy="16591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839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4052825" y="393750"/>
            <a:ext cx="4283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PPP</a:t>
            </a:r>
            <a:endParaRPr b="1" dirty="0"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4918578" y="226828"/>
            <a:ext cx="2970780" cy="1729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>
              <a:buNone/>
            </a:pPr>
            <a:r>
              <a:rPr lang="hu-HU" u="sng" dirty="0"/>
              <a:t>Előnyei:</a:t>
            </a:r>
            <a:endParaRPr lang="hu-HU" dirty="0"/>
          </a:p>
          <a:p>
            <a:pPr lvl="0"/>
            <a:r>
              <a:rPr lang="hu-HU" dirty="0"/>
              <a:t>Egyszerű és stabil</a:t>
            </a:r>
          </a:p>
          <a:p>
            <a:pPr lvl="0"/>
            <a:r>
              <a:rPr lang="hu-HU" dirty="0"/>
              <a:t>Hitelesítést támogat</a:t>
            </a:r>
          </a:p>
          <a:p>
            <a:pPr lvl="0"/>
            <a:r>
              <a:rPr lang="hu-HU" dirty="0"/>
              <a:t>Több hálózati protokoll</a:t>
            </a:r>
          </a:p>
          <a:p>
            <a:pPr lvl="0"/>
            <a:r>
              <a:rPr lang="hu-HU" dirty="0"/>
              <a:t>Széles körben támogatott</a:t>
            </a:r>
          </a:p>
          <a:p>
            <a:pPr lvl="0"/>
            <a:r>
              <a:rPr lang="hu-HU" dirty="0"/>
              <a:t>PPP over Ethernet (</a:t>
            </a:r>
            <a:r>
              <a:rPr lang="hu-HU" dirty="0" err="1"/>
              <a:t>PPPoE</a:t>
            </a:r>
            <a:r>
              <a:rPr lang="hu-HU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52" name="Google Shape;252;p29" title="Encapsulation P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8" y="1739353"/>
            <a:ext cx="4859200" cy="10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 title="Encapsulation PPP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" y="2895757"/>
            <a:ext cx="4859200" cy="109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67FA36-C22B-4C95-9AF2-9C9A281BF7D0}"/>
              </a:ext>
            </a:extLst>
          </p:cNvPr>
          <p:cNvSpPr txBox="1"/>
          <p:nvPr/>
        </p:nvSpPr>
        <p:spPr>
          <a:xfrm>
            <a:off x="8336525" y="393750"/>
            <a:ext cx="973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713BBF-7EC0-4536-B0B3-D3867B309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184" y="1956392"/>
            <a:ext cx="3825885" cy="1720788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3DD64D1-2BBD-4F97-931D-82C2E8BA5800}"/>
              </a:ext>
            </a:extLst>
          </p:cNvPr>
          <p:cNvSpPr/>
          <p:nvPr/>
        </p:nvSpPr>
        <p:spPr>
          <a:xfrm>
            <a:off x="5011479" y="276447"/>
            <a:ext cx="2509284" cy="15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4052825" y="393750"/>
            <a:ext cx="4283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PPP</a:t>
            </a:r>
            <a:endParaRPr b="1" dirty="0"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2270950" y="13916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A67FA36-C22B-4C95-9AF2-9C9A281BF7D0}"/>
              </a:ext>
            </a:extLst>
          </p:cNvPr>
          <p:cNvSpPr txBox="1"/>
          <p:nvPr/>
        </p:nvSpPr>
        <p:spPr>
          <a:xfrm>
            <a:off x="8336525" y="393750"/>
            <a:ext cx="973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FB0B26C-EF8D-40F9-9A95-CF25953E18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50" y="1307850"/>
            <a:ext cx="4709160" cy="290322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747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TUNNEL</a:t>
            </a:r>
            <a:endParaRPr b="1" dirty="0"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5777385" y="1519344"/>
            <a:ext cx="3055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bg1"/>
                </a:solidFill>
              </a:rPr>
              <a:t>weiss és ruby </a:t>
            </a:r>
            <a:r>
              <a:rPr lang="hu" dirty="0"/>
              <a:t>telephelyek között csináltuk meg</a:t>
            </a:r>
            <a:endParaRPr dirty="0"/>
          </a:p>
        </p:txBody>
      </p:sp>
      <p:pic>
        <p:nvPicPr>
          <p:cNvPr id="212" name="Google Shape;212;p24" title="t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196" y="938896"/>
            <a:ext cx="3138050" cy="14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83DB250-3CC8-45B6-BD2A-F6BEBC4DD089}"/>
              </a:ext>
            </a:extLst>
          </p:cNvPr>
          <p:cNvSpPr txBox="1"/>
          <p:nvPr/>
        </p:nvSpPr>
        <p:spPr>
          <a:xfrm>
            <a:off x="7518400" y="541867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  <a:r>
              <a:rPr lang="hu" b="1" u="sng" dirty="0">
                <a:solidFill>
                  <a:schemeClr val="bg1"/>
                </a:solidFill>
              </a:rPr>
              <a:t> és </a:t>
            </a:r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6FB1BC1-E6C1-437C-BC82-920C8AF7DC7A}"/>
              </a:ext>
            </a:extLst>
          </p:cNvPr>
          <p:cNvSpPr/>
          <p:nvPr/>
        </p:nvSpPr>
        <p:spPr>
          <a:xfrm>
            <a:off x="5777385" y="1464369"/>
            <a:ext cx="2559015" cy="741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E6CBFD9-4953-420E-BDE6-CD0F646AE7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" y="2571750"/>
            <a:ext cx="3741420" cy="868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4CEC4F8-EF14-400C-8A0C-FE9A9C3BD7D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58210"/>
            <a:ext cx="3946525" cy="891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3C78A29-B2F1-4B27-AC0E-195BF0B18D4D}"/>
              </a:ext>
            </a:extLst>
          </p:cNvPr>
          <p:cNvSpPr txBox="1"/>
          <p:nvPr/>
        </p:nvSpPr>
        <p:spPr>
          <a:xfrm>
            <a:off x="4436533" y="3023150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79E3BC6-2F91-43C5-B739-F09AFE076D52}"/>
              </a:ext>
            </a:extLst>
          </p:cNvPr>
          <p:cNvSpPr/>
          <p:nvPr/>
        </p:nvSpPr>
        <p:spPr>
          <a:xfrm>
            <a:off x="4425244" y="3006090"/>
            <a:ext cx="673481" cy="434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FB0B315-D9A0-49A0-878A-52213802C61D}"/>
              </a:ext>
            </a:extLst>
          </p:cNvPr>
          <p:cNvSpPr txBox="1"/>
          <p:nvPr/>
        </p:nvSpPr>
        <p:spPr>
          <a:xfrm>
            <a:off x="3509924" y="4170973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6509E99-92DA-4761-BD6E-02274BBE0542}"/>
              </a:ext>
            </a:extLst>
          </p:cNvPr>
          <p:cNvSpPr/>
          <p:nvPr/>
        </p:nvSpPr>
        <p:spPr>
          <a:xfrm>
            <a:off x="3498635" y="4153913"/>
            <a:ext cx="776242" cy="434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TUNNEL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83DB250-3CC8-45B6-BD2A-F6BEBC4DD089}"/>
              </a:ext>
            </a:extLst>
          </p:cNvPr>
          <p:cNvSpPr txBox="1"/>
          <p:nvPr/>
        </p:nvSpPr>
        <p:spPr>
          <a:xfrm>
            <a:off x="7518400" y="541867"/>
            <a:ext cx="176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  <a:r>
              <a:rPr lang="hu" b="1" u="sng" dirty="0">
                <a:solidFill>
                  <a:schemeClr val="bg1"/>
                </a:solidFill>
              </a:rPr>
              <a:t> és </a:t>
            </a:r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BB1B23B4-F3DE-4554-A08A-951FC0F412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27" y="1232048"/>
            <a:ext cx="4284345" cy="30480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9C591C1-9D9E-4814-BA8B-45D1E345D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48" y="1155871"/>
            <a:ext cx="3384038" cy="32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5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20033" y="351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Projekten Dolgozók (</a:t>
            </a:r>
            <a:r>
              <a:rPr lang="hu-HU" b="1" dirty="0"/>
              <a:t>még nincs felírva)</a:t>
            </a:r>
            <a:endParaRPr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46375" y="1567550"/>
            <a:ext cx="7790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hu" dirty="0"/>
              <a:t>Ötvös Bence Elek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hu" dirty="0"/>
              <a:t>Somogyi Bánk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endParaRPr lang="hu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hu" dirty="0"/>
              <a:t>Fazekas Dominik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ADBC9DC-3451-4C03-8590-DCE6C6578568}"/>
              </a:ext>
            </a:extLst>
          </p:cNvPr>
          <p:cNvSpPr/>
          <p:nvPr/>
        </p:nvSpPr>
        <p:spPr>
          <a:xfrm>
            <a:off x="432391" y="1495647"/>
            <a:ext cx="8272130" cy="291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081725" y="227775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Weiss telephely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laptopok accesspoint tól kapnak DHCP-t</a:t>
            </a:r>
            <a:endParaRPr/>
          </a:p>
        </p:txBody>
      </p:sp>
      <p:pic>
        <p:nvPicPr>
          <p:cNvPr id="198" name="Google Shape;198;p22" title="dhcp pi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351375"/>
            <a:ext cx="17240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4081725" y="227775"/>
            <a:ext cx="2574256" cy="112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E1A7E81-CAA2-4A01-9FC4-50943CE9F8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1" y="2010839"/>
            <a:ext cx="5014072" cy="233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DHCP</a:t>
            </a:r>
            <a:endParaRPr b="1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272244" y="479251"/>
            <a:ext cx="2757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DHCP telefonon keresztül tesztelve lett</a:t>
            </a:r>
            <a:endParaRPr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2F8C099-19E5-4D0F-9808-557F42E8FEFA}"/>
              </a:ext>
            </a:extLst>
          </p:cNvPr>
          <p:cNvSpPr txBox="1"/>
          <p:nvPr/>
        </p:nvSpPr>
        <p:spPr>
          <a:xfrm>
            <a:off x="8218311" y="519289"/>
            <a:ext cx="92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WEISS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8F3F190-780B-48E4-B034-26104D04F0B7}"/>
              </a:ext>
            </a:extLst>
          </p:cNvPr>
          <p:cNvSpPr/>
          <p:nvPr/>
        </p:nvSpPr>
        <p:spPr>
          <a:xfrm>
            <a:off x="5272244" y="479251"/>
            <a:ext cx="2370334" cy="717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21385A-BECA-44DF-8742-A2D6CA17FF11}"/>
              </a:ext>
            </a:extLst>
          </p:cNvPr>
          <p:cNvSpPr/>
          <p:nvPr/>
        </p:nvSpPr>
        <p:spPr>
          <a:xfrm>
            <a:off x="2788356" y="393750"/>
            <a:ext cx="2065866" cy="443789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lv_0_20260121094929">
            <a:hlinkClick r:id="" action="ppaction://media"/>
            <a:extLst>
              <a:ext uri="{FF2B5EF4-FFF2-40B4-BE49-F238E27FC236}">
                <a16:creationId xmlns:a16="http://schemas.microsoft.com/office/drawing/2014/main" id="{F895109F-DF08-467E-95B3-BC0157E1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7971" y="417195"/>
            <a:ext cx="2037330" cy="439102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03975A-4188-4693-B965-011897BB6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44" y="1703879"/>
            <a:ext cx="2960370" cy="296037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BFC1226F-228A-4AB6-8391-ADCB46D51497}"/>
              </a:ext>
            </a:extLst>
          </p:cNvPr>
          <p:cNvSpPr/>
          <p:nvPr/>
        </p:nvSpPr>
        <p:spPr>
          <a:xfrm>
            <a:off x="5272244" y="1676400"/>
            <a:ext cx="2946067" cy="298784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8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CC51D-C558-402B-934D-18E7B564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55CD0A-442C-488A-9333-CAA5E8F7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AE4183-913C-4839-8864-BAAB829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00"/>
            <a:ext cx="9144000" cy="441401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45481AC-651D-45D7-B6B2-8A08AA939A09}"/>
              </a:ext>
            </a:extLst>
          </p:cNvPr>
          <p:cNvSpPr txBox="1"/>
          <p:nvPr/>
        </p:nvSpPr>
        <p:spPr>
          <a:xfrm>
            <a:off x="8336400" y="393750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3EA6C57-C036-4317-98FD-3E2BB9C1D7C4}"/>
              </a:ext>
            </a:extLst>
          </p:cNvPr>
          <p:cNvSpPr/>
          <p:nvPr/>
        </p:nvSpPr>
        <p:spPr>
          <a:xfrm>
            <a:off x="0" y="850800"/>
            <a:ext cx="9144000" cy="4414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64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62C196-F6E5-44D0-84DB-517B3D3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3C3CDF-2FB8-41CB-B225-4EB1D2E91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1516" y="1567550"/>
            <a:ext cx="4444884" cy="2911200"/>
          </a:xfrm>
        </p:spPr>
        <p:txBody>
          <a:bodyPr/>
          <a:lstStyle/>
          <a:p>
            <a:pPr marL="146050" indent="0">
              <a:buNone/>
            </a:pPr>
            <a:r>
              <a:rPr lang="hu-HU" dirty="0"/>
              <a:t>Telefonokon: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56FD0BA-53C5-4809-B679-36F62E67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87" y="0"/>
            <a:ext cx="3258448" cy="51435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4C57D01-F2F8-44E6-97FD-3C7874D57A12}"/>
              </a:ext>
            </a:extLst>
          </p:cNvPr>
          <p:cNvSpPr txBox="1"/>
          <p:nvPr/>
        </p:nvSpPr>
        <p:spPr>
          <a:xfrm>
            <a:off x="4572000" y="643467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BLAKE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70C0783-7556-4181-BADD-A2DA8582B38F}"/>
              </a:ext>
            </a:extLst>
          </p:cNvPr>
          <p:cNvSpPr/>
          <p:nvPr/>
        </p:nvSpPr>
        <p:spPr>
          <a:xfrm>
            <a:off x="4075814" y="1567550"/>
            <a:ext cx="1395673" cy="4668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92FFA2E-302B-4188-931E-1239A3326D9E}"/>
              </a:ext>
            </a:extLst>
          </p:cNvPr>
          <p:cNvSpPr/>
          <p:nvPr/>
        </p:nvSpPr>
        <p:spPr>
          <a:xfrm>
            <a:off x="5471487" y="0"/>
            <a:ext cx="3258448" cy="5143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13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11486C-FAB4-4D7B-804B-FC2439A9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i="1" u="sng" dirty="0"/>
              <a:t>KONKLÚZIÓ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0A32643-4693-4F9B-BD52-E1E8F4931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CCNA</a:t>
            </a:r>
            <a:r>
              <a:rPr lang="hu-HU" dirty="0"/>
              <a:t> szintű hálózati infrastruktúra megtervezése és konfigurálása.</a:t>
            </a:r>
          </a:p>
          <a:p>
            <a:endParaRPr lang="hu-HU" dirty="0"/>
          </a:p>
          <a:p>
            <a:r>
              <a:rPr lang="hu-HU" dirty="0"/>
              <a:t>Strukturált </a:t>
            </a:r>
            <a:r>
              <a:rPr lang="hu-HU" b="1" dirty="0"/>
              <a:t>IP</a:t>
            </a:r>
            <a:r>
              <a:rPr lang="hu-HU" dirty="0"/>
              <a:t>-címzés, </a:t>
            </a:r>
            <a:r>
              <a:rPr lang="hu-HU" b="1" dirty="0"/>
              <a:t>VLAN</a:t>
            </a:r>
            <a:r>
              <a:rPr lang="hu-HU" dirty="0"/>
              <a:t>-ok és </a:t>
            </a:r>
            <a:r>
              <a:rPr lang="hu-HU" b="1" dirty="0" err="1"/>
              <a:t>routing</a:t>
            </a:r>
            <a:r>
              <a:rPr lang="hu-HU" dirty="0"/>
              <a:t> alkalmazása az alhálózatok közötti kommunikációhoz. </a:t>
            </a:r>
          </a:p>
          <a:p>
            <a:endParaRPr lang="hu-HU" dirty="0"/>
          </a:p>
          <a:p>
            <a:r>
              <a:rPr lang="hu-HU" dirty="0"/>
              <a:t>A hálózat működésének ellenőrzése </a:t>
            </a:r>
            <a:r>
              <a:rPr lang="hu-HU" b="1" dirty="0" err="1"/>
              <a:t>ping</a:t>
            </a:r>
            <a:r>
              <a:rPr lang="hu-HU" b="1" dirty="0"/>
              <a:t> </a:t>
            </a:r>
            <a:r>
              <a:rPr lang="hu-HU" dirty="0"/>
              <a:t>és</a:t>
            </a:r>
            <a:r>
              <a:rPr lang="hu-HU" b="1" dirty="0"/>
              <a:t> </a:t>
            </a:r>
            <a:r>
              <a:rPr lang="hu-HU" b="1" dirty="0" err="1"/>
              <a:t>traceroute</a:t>
            </a:r>
            <a:r>
              <a:rPr lang="hu-HU" b="1" dirty="0"/>
              <a:t> </a:t>
            </a:r>
            <a:r>
              <a:rPr lang="hu-HU" dirty="0"/>
              <a:t>parancsokkal</a:t>
            </a:r>
          </a:p>
          <a:p>
            <a:endParaRPr lang="hu-HU" dirty="0"/>
          </a:p>
          <a:p>
            <a:r>
              <a:rPr lang="hu-HU" dirty="0"/>
              <a:t>A projekt igazolja az elméleti ismeretek gyakorlati alkalmazását és a stabil hálózati működést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DCBF84A-B7B4-4246-939D-D91B1639C984}"/>
              </a:ext>
            </a:extLst>
          </p:cNvPr>
          <p:cNvSpPr/>
          <p:nvPr/>
        </p:nvSpPr>
        <p:spPr>
          <a:xfrm>
            <a:off x="1396408" y="1567550"/>
            <a:ext cx="6939991" cy="22176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987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3633250" y="3453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Eszközeink</a:t>
            </a:r>
            <a:endParaRPr b="1"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50" y="2403450"/>
            <a:ext cx="61722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9317512C-DAA7-4B7F-BE78-8DC47D6DD8E8}"/>
              </a:ext>
            </a:extLst>
          </p:cNvPr>
          <p:cNvSpPr/>
          <p:nvPr/>
        </p:nvSpPr>
        <p:spPr>
          <a:xfrm>
            <a:off x="1538250" y="2403450"/>
            <a:ext cx="6172200" cy="1676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 dirty="0"/>
              <a:t>Topológia</a:t>
            </a:r>
            <a:endParaRPr b="1"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1320A7-A290-4A9E-88B7-F8F2047E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81" y="1196206"/>
            <a:ext cx="6390437" cy="3653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75D7D-6EF7-488B-8831-B5129060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Ruby</a:t>
            </a:r>
            <a:r>
              <a:rPr lang="hu-HU" b="1" dirty="0"/>
              <a:t> telephely fizikai eszközökön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9497D70-4829-4294-8B48-CDEE7F265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6DB6FAA-12A5-4362-86DC-A1D22DFC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55" y="1312518"/>
            <a:ext cx="5163290" cy="3750048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6AFCA50-0633-491E-90D3-714B78CBE9C8}"/>
              </a:ext>
            </a:extLst>
          </p:cNvPr>
          <p:cNvSpPr/>
          <p:nvPr/>
        </p:nvSpPr>
        <p:spPr>
          <a:xfrm>
            <a:off x="1990355" y="1307850"/>
            <a:ext cx="5163290" cy="375004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83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3814775" y="442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IP táblázat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7842778-9365-46D5-88B1-69C98871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23" y="195203"/>
            <a:ext cx="5782353" cy="4753094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B4745D11-5081-40EA-8E2A-BC009FA1ADFE}"/>
              </a:ext>
            </a:extLst>
          </p:cNvPr>
          <p:cNvSpPr/>
          <p:nvPr/>
        </p:nvSpPr>
        <p:spPr>
          <a:xfrm>
            <a:off x="1680823" y="195203"/>
            <a:ext cx="5782353" cy="47530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F44B4B-B047-48C1-BB14-386253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SSH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24F405C-7F06-4DCB-B67B-BAA67825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1358" y="1639426"/>
            <a:ext cx="3495042" cy="2839324"/>
          </a:xfrm>
        </p:spPr>
        <p:txBody>
          <a:bodyPr/>
          <a:lstStyle/>
          <a:p>
            <a:pPr marL="146050" indent="0">
              <a:buNone/>
            </a:pPr>
            <a:r>
              <a:rPr lang="hu-HU" u="sng" dirty="0"/>
              <a:t>Előnyei:</a:t>
            </a:r>
            <a:endParaRPr lang="hu-HU" dirty="0"/>
          </a:p>
          <a:p>
            <a:pPr lvl="0"/>
            <a:r>
              <a:rPr lang="hu-HU" dirty="0"/>
              <a:t>Biztonságos</a:t>
            </a:r>
          </a:p>
          <a:p>
            <a:pPr lvl="0"/>
            <a:r>
              <a:rPr lang="hu-HU" dirty="0"/>
              <a:t>Hitelesítés több módon</a:t>
            </a:r>
          </a:p>
          <a:p>
            <a:pPr lvl="0"/>
            <a:r>
              <a:rPr lang="hu-HU" dirty="0"/>
              <a:t>Platformfüggetlen</a:t>
            </a:r>
          </a:p>
          <a:p>
            <a:pPr lvl="0"/>
            <a:r>
              <a:rPr lang="hu-HU" dirty="0"/>
              <a:t>Sokoldalú</a:t>
            </a:r>
          </a:p>
          <a:p>
            <a:pPr lvl="0"/>
            <a:r>
              <a:rPr lang="hu-HU" dirty="0"/>
              <a:t>Széles körben elterjedt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A382C3-78AB-483F-BAF5-05EBE3C0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53" y="1639426"/>
            <a:ext cx="3711262" cy="2644369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FE165F59-AE93-4303-8216-7167ECC9249B}"/>
              </a:ext>
            </a:extLst>
          </p:cNvPr>
          <p:cNvSpPr/>
          <p:nvPr/>
        </p:nvSpPr>
        <p:spPr>
          <a:xfrm>
            <a:off x="5004391" y="1701209"/>
            <a:ext cx="2225749" cy="14672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959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VLAN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64F7722-3697-48B6-8BCB-F065D194AF13}"/>
              </a:ext>
            </a:extLst>
          </p:cNvPr>
          <p:cNvSpPr txBox="1"/>
          <p:nvPr/>
        </p:nvSpPr>
        <p:spPr>
          <a:xfrm>
            <a:off x="7744178" y="553156"/>
            <a:ext cx="139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A9DEF83-AE8C-4336-98BD-841FBB3BC753}"/>
              </a:ext>
            </a:extLst>
          </p:cNvPr>
          <p:cNvSpPr/>
          <p:nvPr/>
        </p:nvSpPr>
        <p:spPr>
          <a:xfrm>
            <a:off x="3461612" y="1466239"/>
            <a:ext cx="5760720" cy="29308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B2E6F3F-8053-4E9D-8CC6-9E3590C441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83" y="1466239"/>
            <a:ext cx="5760720" cy="29112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CBB034E-7998-4E7E-AE46-01C2F35616D1}"/>
              </a:ext>
            </a:extLst>
          </p:cNvPr>
          <p:cNvSpPr txBox="1"/>
          <p:nvPr/>
        </p:nvSpPr>
        <p:spPr>
          <a:xfrm>
            <a:off x="1828801" y="714729"/>
            <a:ext cx="1452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dirty="0">
                <a:solidFill>
                  <a:schemeClr val="bg1"/>
                </a:solidFill>
              </a:rPr>
              <a:t>Előnyei:</a:t>
            </a:r>
            <a:endParaRPr lang="hu-HU" dirty="0">
              <a:solidFill>
                <a:schemeClr val="bg1"/>
              </a:solidFill>
            </a:endParaRPr>
          </a:p>
          <a:p>
            <a:pPr lvl="0"/>
            <a:r>
              <a:rPr lang="hu-HU" dirty="0">
                <a:solidFill>
                  <a:schemeClr val="bg1"/>
                </a:solidFill>
              </a:rPr>
              <a:t>Biztonságos</a:t>
            </a:r>
          </a:p>
          <a:p>
            <a:pPr lvl="0"/>
            <a:r>
              <a:rPr lang="hu-HU" dirty="0">
                <a:solidFill>
                  <a:schemeClr val="bg1"/>
                </a:solidFill>
              </a:rPr>
              <a:t>Hitelesítés több módon</a:t>
            </a:r>
          </a:p>
          <a:p>
            <a:pPr lvl="0"/>
            <a:r>
              <a:rPr lang="hu-HU" dirty="0">
                <a:solidFill>
                  <a:schemeClr val="bg1"/>
                </a:solidFill>
              </a:rPr>
              <a:t>Platformfüggetlen</a:t>
            </a:r>
          </a:p>
          <a:p>
            <a:pPr lvl="0"/>
            <a:r>
              <a:rPr lang="hu-HU" dirty="0">
                <a:solidFill>
                  <a:schemeClr val="bg1"/>
                </a:solidFill>
              </a:rPr>
              <a:t>Sokoldalú</a:t>
            </a:r>
          </a:p>
          <a:p>
            <a:pPr lvl="0"/>
            <a:r>
              <a:rPr lang="hu-HU" dirty="0">
                <a:solidFill>
                  <a:schemeClr val="bg1"/>
                </a:solidFill>
              </a:rPr>
              <a:t>Széles körben elterjedt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91F7BDB6-40A1-4ABA-8552-E0F3093A3468}"/>
              </a:ext>
            </a:extLst>
          </p:cNvPr>
          <p:cNvSpPr/>
          <p:nvPr/>
        </p:nvSpPr>
        <p:spPr>
          <a:xfrm>
            <a:off x="1864242" y="791681"/>
            <a:ext cx="1360967" cy="19646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9B9335B-371F-4E63-9F45-9680DB754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186"/>
            <a:ext cx="3482642" cy="2103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038578" y="321100"/>
            <a:ext cx="403079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VLAN</a:t>
            </a:r>
            <a:endParaRPr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64F7722-3697-48B6-8BCB-F065D194AF13}"/>
              </a:ext>
            </a:extLst>
          </p:cNvPr>
          <p:cNvSpPr txBox="1"/>
          <p:nvPr/>
        </p:nvSpPr>
        <p:spPr>
          <a:xfrm>
            <a:off x="7744178" y="553156"/>
            <a:ext cx="139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RUBY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A9DEF83-AE8C-4336-98BD-841FBB3BC753}"/>
              </a:ext>
            </a:extLst>
          </p:cNvPr>
          <p:cNvSpPr/>
          <p:nvPr/>
        </p:nvSpPr>
        <p:spPr>
          <a:xfrm>
            <a:off x="3981591" y="1538125"/>
            <a:ext cx="5162409" cy="29050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287A946-F3DB-4578-98BE-7CEFDBC080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8" y="1538125"/>
            <a:ext cx="5147732" cy="290500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84336E1-EE75-4925-9C3B-81EAACBE731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520"/>
            <a:ext cx="3825240" cy="279661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287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Diavetítés a képernyőre (16:9 oldalarány)</PresentationFormat>
  <Paragraphs>88</Paragraphs>
  <Slides>24</Slides>
  <Notes>16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8" baseType="lpstr">
      <vt:lpstr>Lato</vt:lpstr>
      <vt:lpstr>Arial</vt:lpstr>
      <vt:lpstr>Montserrat</vt:lpstr>
      <vt:lpstr>Focus</vt:lpstr>
      <vt:lpstr>DotNyetWork</vt:lpstr>
      <vt:lpstr>Projekten Dolgozók (még nincs felírva)</vt:lpstr>
      <vt:lpstr>Eszközeink</vt:lpstr>
      <vt:lpstr>Topológia</vt:lpstr>
      <vt:lpstr>Ruby telephely fizikai eszközökön</vt:lpstr>
      <vt:lpstr>IP táblázat</vt:lpstr>
      <vt:lpstr>SSH</vt:lpstr>
      <vt:lpstr>VLAN</vt:lpstr>
      <vt:lpstr>VLAN</vt:lpstr>
      <vt:lpstr>ETHERCHANNEL</vt:lpstr>
      <vt:lpstr>ETHERCHANNEL</vt:lpstr>
      <vt:lpstr>HSRP</vt:lpstr>
      <vt:lpstr>DINAMIKUS FORGALOMIRÁNYÍTÁS</vt:lpstr>
      <vt:lpstr>DINAMIKUS FORGALOMIRÁNYÍTÁS</vt:lpstr>
      <vt:lpstr>NAT</vt:lpstr>
      <vt:lpstr>PPP</vt:lpstr>
      <vt:lpstr>PPP</vt:lpstr>
      <vt:lpstr>TUNNEL</vt:lpstr>
      <vt:lpstr>TUNNEL</vt:lpstr>
      <vt:lpstr>DHCP</vt:lpstr>
      <vt:lpstr>DHCP</vt:lpstr>
      <vt:lpstr>Oldal</vt:lpstr>
      <vt:lpstr>Oldal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DotNyetWork</dc:title>
  <cp:lastModifiedBy>Fazekas Dominik</cp:lastModifiedBy>
  <cp:revision>34</cp:revision>
  <dcterms:modified xsi:type="dcterms:W3CDTF">2026-01-21T11:44:36Z</dcterms:modified>
</cp:coreProperties>
</file>